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692" r:id="rId2"/>
    <p:sldId id="262" r:id="rId3"/>
    <p:sldId id="260" r:id="rId4"/>
    <p:sldId id="787" r:id="rId5"/>
    <p:sldId id="257" r:id="rId6"/>
    <p:sldId id="777" r:id="rId7"/>
    <p:sldId id="780" r:id="rId8"/>
    <p:sldId id="785" r:id="rId9"/>
    <p:sldId id="778" r:id="rId10"/>
    <p:sldId id="782" r:id="rId11"/>
    <p:sldId id="78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46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08" autoAdjust="0"/>
    <p:restoredTop sz="95062" autoAdjust="0"/>
  </p:normalViewPr>
  <p:slideViewPr>
    <p:cSldViewPr snapToObjects="1">
      <p:cViewPr varScale="1">
        <p:scale>
          <a:sx n="106" d="100"/>
          <a:sy n="106" d="100"/>
        </p:scale>
        <p:origin x="171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60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3EA048-E87D-0E4E-B369-0A21099E15F1}" type="datetimeFigureOut">
              <a:rPr lang="en-US" smtClean="0"/>
              <a:t>11/8/18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1888E6-5169-A944-A822-AA19C7F23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92883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8.png>
</file>

<file path=ppt/media/image19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412B4A-666D-7F49-B256-E2E4FB443B75}" type="datetimeFigureOut">
              <a:rPr lang="en-US" smtClean="0"/>
              <a:pPr/>
              <a:t>11/8/18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D200D0-E772-484E-83FF-C4E20F9EF7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032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200D0-E772-484E-83FF-C4E20F9EF71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22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B6083-3394-8940-92C6-52C58C37EC0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4504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DFD61-1547-9143-9B01-4CC12ADC012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447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0" name="Picture 2" descr="mage result for uiuc logo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6253" y="5410200"/>
            <a:ext cx="883893" cy="1278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3251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4DFD045-BD91-3644-9932-3D51B0355693}" type="datetime1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313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5C2842E-616E-C24E-A840-54B38F3D75DE}" type="datetime1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26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2" descr="mage result for uiuc logo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6324964"/>
            <a:ext cx="274293" cy="39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6561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F2C6FDE-5DFB-F44C-82DA-8FDF1FA806D4}" type="datetime1">
              <a:rPr lang="en-US" smtClean="0"/>
              <a:t>11/8/18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608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F9C2568-EF8E-D540-8604-3421E7A740FD}" type="datetime1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706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25205A-BA5E-EB41-BC56-713F424C3C92}" type="datetime1">
              <a:rPr lang="en-US" smtClean="0"/>
              <a:t>11/8/18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103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31E1900-FB1B-7745-9974-13444959C486}" type="datetime1">
              <a:rPr lang="en-US" smtClean="0"/>
              <a:t>11/8/18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61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302F334-026A-7149-AA30-5BB33658A6F6}" type="datetime1">
              <a:rPr lang="en-US" smtClean="0"/>
              <a:t>11/8/18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075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7E96672-3045-1D47-95CB-B498F2121498}" type="datetime1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348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45098F7-61D0-C140-9CB2-563FB09B4A77}" type="datetime1">
              <a:rPr lang="en-US" smtClean="0"/>
              <a:t>11/8/18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4308676-FCD6-954D-BEC1-FE0C01F4C5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421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18281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aiso.com/TodaysOutlook/Pages/default.aspx" TargetMode="External"/><Relationship Id="rId2" Type="http://schemas.openxmlformats.org/officeDocument/2006/relationships/hyperlink" Target="http://www.ercot.com/content/cdr/html/CURRENT_DAYCOP_HSL.html?uniquenessFactor=1541692881440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lprocus.com/overview-smart-grid-technology-operation-application-existing-power-system/" TargetMode="Externa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iso-ne.com/isoexpress/web/reports/load-and-demand" TargetMode="External"/><Relationship Id="rId3" Type="http://schemas.openxmlformats.org/officeDocument/2006/relationships/image" Target="../media/image4.tiff"/><Relationship Id="rId7" Type="http://schemas.openxmlformats.org/officeDocument/2006/relationships/hyperlink" Target="https://www.pjm.com/markets-and-operations/energy.aspx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ercot.com/gridinfo/load/load_hist/" TargetMode="External"/><Relationship Id="rId5" Type="http://schemas.openxmlformats.org/officeDocument/2006/relationships/hyperlink" Target="http://www.nyiso.com/public/markets_operations/market_data/load_data/index.jsp" TargetMode="External"/><Relationship Id="rId10" Type="http://schemas.openxmlformats.org/officeDocument/2006/relationships/hyperlink" Target="https://www.misoenergy.org/markets-and-operations/real-time-displays/" TargetMode="External"/><Relationship Id="rId4" Type="http://schemas.openxmlformats.org/officeDocument/2006/relationships/hyperlink" Target="https://www.ferc.gov/industries/electric/indus-act/rto.asp" TargetMode="External"/><Relationship Id="rId9" Type="http://schemas.openxmlformats.org/officeDocument/2006/relationships/hyperlink" Target="http://www.caiso.com/TodaysOutlook/Pages/default.aspx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ia.gov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8574" y="1702351"/>
            <a:ext cx="8875426" cy="1802849"/>
          </a:xfrm>
        </p:spPr>
        <p:txBody>
          <a:bodyPr>
            <a:noAutofit/>
          </a:bodyPr>
          <a:lstStyle/>
          <a:p>
            <a:pPr algn="l"/>
            <a:r>
              <a:rPr lang="en-US" sz="4000" b="1" dirty="0"/>
              <a:t>Lecture 2.1: </a:t>
            </a:r>
            <a:r>
              <a:rPr lang="en-US" sz="4000" dirty="0"/>
              <a:t>Wrapping up load prediction.</a:t>
            </a:r>
            <a:endParaRPr lang="en-US" sz="3200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68574" y="3505200"/>
            <a:ext cx="6208426" cy="2209803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sz="2400" b="1" dirty="0">
                <a:solidFill>
                  <a:schemeClr val="tx1"/>
                </a:solidFill>
              </a:rPr>
              <a:t>S. Bose, K. </a:t>
            </a:r>
            <a:r>
              <a:rPr lang="en-US" sz="2400" b="1" dirty="0" err="1">
                <a:solidFill>
                  <a:schemeClr val="tx1"/>
                </a:solidFill>
              </a:rPr>
              <a:t>Alshehri</a:t>
            </a:r>
            <a:endParaRPr lang="en-US" sz="2400" b="1" dirty="0">
              <a:solidFill>
                <a:schemeClr val="tx1"/>
              </a:solidFill>
            </a:endParaRPr>
          </a:p>
          <a:p>
            <a:pPr algn="l"/>
            <a:r>
              <a:rPr lang="en-US" sz="2200" dirty="0">
                <a:solidFill>
                  <a:schemeClr val="tx1"/>
                </a:solidFill>
              </a:rPr>
              <a:t>Electrical and Computer Engineering</a:t>
            </a:r>
          </a:p>
          <a:p>
            <a:pPr algn="l"/>
            <a:r>
              <a:rPr lang="en-US" sz="2200" dirty="0">
                <a:solidFill>
                  <a:schemeClr val="tx1"/>
                </a:solidFill>
              </a:rPr>
              <a:t>University of Illinois at Urbana Champaign</a:t>
            </a:r>
          </a:p>
          <a:p>
            <a:pPr algn="l"/>
            <a:endParaRPr lang="en-US" sz="2200" dirty="0"/>
          </a:p>
          <a:p>
            <a:pPr algn="l"/>
            <a:r>
              <a:rPr lang="en-US" sz="2200" dirty="0">
                <a:solidFill>
                  <a:schemeClr val="tx1"/>
                </a:solidFill>
              </a:rPr>
              <a:t>ECE 398 BD: Making sense of big data.</a:t>
            </a:r>
          </a:p>
          <a:p>
            <a:pPr algn="l"/>
            <a:endParaRPr lang="en-US" sz="2200" dirty="0">
              <a:solidFill>
                <a:schemeClr val="tx1"/>
              </a:solidFill>
            </a:endParaRPr>
          </a:p>
          <a:p>
            <a:pPr algn="l"/>
            <a:r>
              <a:rPr lang="en-US" sz="2200" dirty="0">
                <a:solidFill>
                  <a:schemeClr val="tx1"/>
                </a:solidFill>
              </a:rPr>
              <a:t>Fall 2018.</a:t>
            </a:r>
          </a:p>
        </p:txBody>
      </p:sp>
    </p:spTree>
    <p:extLst>
      <p:ext uri="{BB962C8B-B14F-4D97-AF65-F5344CB8AC3E}">
        <p14:creationId xmlns:p14="http://schemas.microsoft.com/office/powerpoint/2010/main" val="486358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609602" y="1303831"/>
            <a:ext cx="7769521" cy="9233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846" y="620429"/>
            <a:ext cx="5721927" cy="521666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Predict, schedule, balance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067835" y="1287517"/>
            <a:ext cx="6906152" cy="955963"/>
            <a:chOff x="959838" y="4574506"/>
            <a:chExt cx="6906152" cy="955963"/>
          </a:xfrm>
        </p:grpSpPr>
        <p:sp>
          <p:nvSpPr>
            <p:cNvPr id="4" name="TextBox 3"/>
            <p:cNvSpPr txBox="1"/>
            <p:nvPr/>
          </p:nvSpPr>
          <p:spPr>
            <a:xfrm>
              <a:off x="959838" y="4729323"/>
              <a:ext cx="119440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Day-ahead market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651695" y="4729323"/>
              <a:ext cx="12158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Real-time market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479723" y="4574506"/>
              <a:ext cx="1713260" cy="9559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Automatic generation control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303819" y="4590822"/>
              <a:ext cx="156217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Primary frequency control</a:t>
              </a:r>
            </a:p>
          </p:txBody>
        </p:sp>
      </p:grpSp>
      <p:sp>
        <p:nvSpPr>
          <p:cNvPr id="3" name="Triangle 2"/>
          <p:cNvSpPr/>
          <p:nvPr/>
        </p:nvSpPr>
        <p:spPr>
          <a:xfrm rot="5400000">
            <a:off x="7552311" y="1473091"/>
            <a:ext cx="2265845" cy="612222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553200" y="641185"/>
            <a:ext cx="18022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Closer to time </a:t>
            </a:r>
            <a:r>
              <a:rPr lang="en-US" i="1"/>
              <a:t>of energy delivery</a:t>
            </a:r>
            <a:endParaRPr lang="en-US" i="1" dirty="0"/>
          </a:p>
        </p:txBody>
      </p:sp>
      <p:pic>
        <p:nvPicPr>
          <p:cNvPr id="13" name="Picture 12" descr="loadOnl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80" y="3055957"/>
            <a:ext cx="4314480" cy="323586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09602" y="6388304"/>
            <a:ext cx="7333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ambria Math" charset="0"/>
                <a:ea typeface="Cambria Math" charset="0"/>
                <a:cs typeface="Cambria Math" charset="0"/>
              </a:rPr>
              <a:t>Created using load data from NYISO and synthetic </a:t>
            </a: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latin typeface="Cambria Math" charset="0"/>
                <a:ea typeface="Cambria Math" charset="0"/>
                <a:cs typeface="Cambria Math" charset="0"/>
              </a:rPr>
              <a:t>wind data from NREL.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Cambria Math" charset="0"/>
              <a:ea typeface="Cambria Math" charset="0"/>
              <a:cs typeface="Cambria Math" charset="0"/>
            </a:endParaRPr>
          </a:p>
        </p:txBody>
      </p:sp>
      <p:pic>
        <p:nvPicPr>
          <p:cNvPr id="15" name="Picture 14" descr="netLoad46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4362" y="2992255"/>
            <a:ext cx="4443129" cy="3332347"/>
          </a:xfrm>
          <a:prstGeom prst="rect">
            <a:avLst/>
          </a:prstGeom>
        </p:spPr>
      </p:pic>
      <p:sp>
        <p:nvSpPr>
          <p:cNvPr id="16" name="Rounded Rectangle 15"/>
          <p:cNvSpPr/>
          <p:nvPr/>
        </p:nvSpPr>
        <p:spPr>
          <a:xfrm>
            <a:off x="4494362" y="2837504"/>
            <a:ext cx="4443129" cy="36387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Net demand = Demand – Renewable supply</a:t>
            </a: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09600" y="2618013"/>
            <a:ext cx="3682194" cy="533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/>
              <a:t>Load v/s net load</a:t>
            </a:r>
            <a:endParaRPr lang="en-US" sz="3600" dirty="0"/>
          </a:p>
        </p:txBody>
      </p:sp>
      <p:grpSp>
        <p:nvGrpSpPr>
          <p:cNvPr id="22" name="Group 21"/>
          <p:cNvGrpSpPr/>
          <p:nvPr/>
        </p:nvGrpSpPr>
        <p:grpSpPr>
          <a:xfrm>
            <a:off x="85444" y="304800"/>
            <a:ext cx="8906156" cy="2212060"/>
            <a:chOff x="237844" y="3130578"/>
            <a:chExt cx="8906156" cy="2212060"/>
          </a:xfrm>
        </p:grpSpPr>
        <p:sp>
          <p:nvSpPr>
            <p:cNvPr id="21" name="Rectangle 20"/>
            <p:cNvSpPr/>
            <p:nvPr/>
          </p:nvSpPr>
          <p:spPr>
            <a:xfrm>
              <a:off x="237844" y="3130578"/>
              <a:ext cx="8906156" cy="221206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474007" y="3265255"/>
              <a:ext cx="8517336" cy="1873570"/>
              <a:chOff x="474007" y="4405853"/>
              <a:chExt cx="8517336" cy="1873570"/>
            </a:xfrm>
          </p:grpSpPr>
          <p:pic>
            <p:nvPicPr>
              <p:cNvPr id="17" name="Picture 2" descr="https://www.genscape.com/sites/default/files/caiso%20blog%20image%203.PNG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74007" y="4406175"/>
                <a:ext cx="5098251" cy="18732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4" descr="https://www.genscape.com/sites/default/files/12.PNG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64901" y="4405853"/>
                <a:ext cx="3326442" cy="18735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723723" y="5730772"/>
                <a:ext cx="137268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>
                    <a:solidFill>
                      <a:schemeClr val="bg1">
                        <a:lumMod val="50000"/>
                      </a:schemeClr>
                    </a:solidFill>
                  </a:rPr>
                  <a:t>Fessenden ‘18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05297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1C94F-0D8A-A642-BA08-8FBAE4A77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Look at current operating conditions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50FDB7-6645-7D4D-BCF5-8C353EAAD1B2}"/>
              </a:ext>
            </a:extLst>
          </p:cNvPr>
          <p:cNvSpPr/>
          <p:nvPr/>
        </p:nvSpPr>
        <p:spPr>
          <a:xfrm>
            <a:off x="685800" y="1447800"/>
            <a:ext cx="777240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Some ISOs already offer visualizations of their operating conditions:</a:t>
            </a:r>
          </a:p>
          <a:p>
            <a:endParaRPr lang="en-US" sz="2400" dirty="0"/>
          </a:p>
          <a:p>
            <a:r>
              <a:rPr lang="en-US" sz="2400" dirty="0"/>
              <a:t>ERCOT:</a:t>
            </a:r>
          </a:p>
          <a:p>
            <a:r>
              <a:rPr lang="en-US" dirty="0">
                <a:hlinkClick r:id="rId2"/>
              </a:rPr>
              <a:t>http://www.ercot.com/content/cdr/html/CURRENT_DAYCOP_HSL.html?uniquenessFactor=1541692881440</a:t>
            </a:r>
            <a:endParaRPr lang="en-US" dirty="0"/>
          </a:p>
          <a:p>
            <a:endParaRPr lang="en-US" dirty="0"/>
          </a:p>
          <a:p>
            <a:r>
              <a:rPr lang="en-US" sz="2400" dirty="0"/>
              <a:t>CAISO: </a:t>
            </a:r>
          </a:p>
          <a:p>
            <a:r>
              <a:rPr lang="en-US" dirty="0">
                <a:hlinkClick r:id="rId3"/>
              </a:rPr>
              <a:t>http://www.caiso.com/TodaysOutlook/Pages/default.aspx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400" dirty="0"/>
              <a:t>Items to pay attention to: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Difference between day-ahead and real-time wind prediction in Texas.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Net demand versus demand in California</a:t>
            </a:r>
          </a:p>
        </p:txBody>
      </p:sp>
    </p:spTree>
    <p:extLst>
      <p:ext uri="{BB962C8B-B14F-4D97-AF65-F5344CB8AC3E}">
        <p14:creationId xmlns:p14="http://schemas.microsoft.com/office/powerpoint/2010/main" val="1126470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807E0-7569-B249-8E9D-CF891D21E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Using neural networks + what you learned in Part 1, we will cover: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AF9D7-1179-8C49-B969-EB420D05C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68475"/>
            <a:ext cx="8229600" cy="501332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Lab 11: Patterns in load, load prediction, effects of renewable supply.</a:t>
            </a:r>
          </a:p>
          <a:p>
            <a:r>
              <a:rPr lang="en-US" dirty="0"/>
              <a:t>Lab 12: Power flow equations, sensor measurements and bad data detection.</a:t>
            </a:r>
          </a:p>
          <a:p>
            <a:r>
              <a:rPr lang="en-US" dirty="0"/>
              <a:t>Lab 13: Virtual trading in NYISO’s markets</a:t>
            </a:r>
          </a:p>
          <a:p>
            <a:r>
              <a:rPr lang="en-US" dirty="0"/>
              <a:t>Lab 14-15: As time permits: </a:t>
            </a:r>
          </a:p>
          <a:p>
            <a:pPr lvl="1"/>
            <a:r>
              <a:rPr lang="en-US" dirty="0"/>
              <a:t>Maintaining grid frequency</a:t>
            </a:r>
          </a:p>
          <a:p>
            <a:pPr lvl="1"/>
            <a:r>
              <a:rPr lang="en-US" dirty="0"/>
              <a:t>Making sense of smart meter data</a:t>
            </a:r>
          </a:p>
          <a:p>
            <a:endParaRPr lang="en-US" dirty="0"/>
          </a:p>
          <a:p>
            <a:r>
              <a:rPr lang="en-US" dirty="0"/>
              <a:t>Office hours: Fri 1-2pm. Email me if you need to meet outside of that.</a:t>
            </a:r>
          </a:p>
        </p:txBody>
      </p:sp>
    </p:spTree>
    <p:extLst>
      <p:ext uri="{BB962C8B-B14F-4D97-AF65-F5344CB8AC3E}">
        <p14:creationId xmlns:p14="http://schemas.microsoft.com/office/powerpoint/2010/main" val="1490179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EA31-BAA9-F441-A984-78BFC0880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054"/>
            <a:ext cx="8153400" cy="1325563"/>
          </a:xfrm>
        </p:spPr>
        <p:txBody>
          <a:bodyPr/>
          <a:lstStyle/>
          <a:p>
            <a:pPr algn="ctr"/>
            <a:r>
              <a:rPr lang="en-US" dirty="0"/>
              <a:t>Power Grid: Overview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B6ECB7E-940C-974B-9D98-AD699D4D50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193" y="1524000"/>
            <a:ext cx="8987613" cy="41280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F1A87C-466A-334A-9A29-ABE6E6FABAE7}"/>
              </a:ext>
            </a:extLst>
          </p:cNvPr>
          <p:cNvSpPr txBox="1"/>
          <p:nvPr/>
        </p:nvSpPr>
        <p:spPr>
          <a:xfrm>
            <a:off x="4286512" y="6231466"/>
            <a:ext cx="80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501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CFBD5-8008-4541-8852-836150D9C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4123"/>
            <a:ext cx="4519705" cy="632878"/>
          </a:xfrm>
        </p:spPr>
        <p:txBody>
          <a:bodyPr>
            <a:normAutofit fontScale="90000"/>
          </a:bodyPr>
          <a:lstStyle/>
          <a:p>
            <a:r>
              <a:rPr lang="en-US" dirty="0"/>
              <a:t>Why predict load?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C3DFAEC-C2D5-4A4B-BEB1-2B3BF9ACD4E7}"/>
              </a:ext>
            </a:extLst>
          </p:cNvPr>
          <p:cNvGrpSpPr/>
          <p:nvPr/>
        </p:nvGrpSpPr>
        <p:grpSpPr>
          <a:xfrm>
            <a:off x="370932" y="1070522"/>
            <a:ext cx="8402135" cy="2474220"/>
            <a:chOff x="427564" y="1640579"/>
            <a:chExt cx="8402135" cy="247422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5F0E5D1-D500-0948-8F2F-9CABAA3E7DEA}"/>
                </a:ext>
              </a:extLst>
            </p:cNvPr>
            <p:cNvSpPr/>
            <p:nvPr/>
          </p:nvSpPr>
          <p:spPr>
            <a:xfrm>
              <a:off x="427564" y="2506506"/>
              <a:ext cx="7789913" cy="92333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E0C888E5-CFCC-6E46-8EBD-AC19F7EFB923}"/>
                </a:ext>
              </a:extLst>
            </p:cNvPr>
            <p:cNvSpPr txBox="1">
              <a:spLocks/>
            </p:cNvSpPr>
            <p:nvPr/>
          </p:nvSpPr>
          <p:spPr>
            <a:xfrm>
              <a:off x="427564" y="1640579"/>
              <a:ext cx="5721927" cy="81718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fontScale="600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dirty="0">
                  <a:latin typeface="Calibri" panose="020F0502020204030204" pitchFamily="34" charset="0"/>
                  <a:cs typeface="Calibri" panose="020F0502020204030204" pitchFamily="34" charset="0"/>
                </a:rPr>
                <a:t>Operational paradigm of the power system:</a:t>
              </a:r>
            </a:p>
            <a:p>
              <a:pPr algn="l"/>
              <a:r>
                <a:rPr lang="en-US" sz="4000" dirty="0">
                  <a:latin typeface="Calibri" panose="020F0502020204030204" pitchFamily="34" charset="0"/>
                  <a:cs typeface="Calibri" panose="020F0502020204030204" pitchFamily="34" charset="0"/>
                </a:rPr>
                <a:t>Predict, schedule, balance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1145C4D-5598-7247-B2B3-8A01A094C58F}"/>
                </a:ext>
              </a:extLst>
            </p:cNvPr>
            <p:cNvGrpSpPr/>
            <p:nvPr/>
          </p:nvGrpSpPr>
          <p:grpSpPr>
            <a:xfrm>
              <a:off x="906189" y="2490192"/>
              <a:ext cx="6906152" cy="955963"/>
              <a:chOff x="959838" y="4574506"/>
              <a:chExt cx="6906152" cy="955963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11EC6FE-6AFF-9049-8D95-B0ED0F31E18D}"/>
                  </a:ext>
                </a:extLst>
              </p:cNvPr>
              <p:cNvSpPr txBox="1"/>
              <p:nvPr/>
            </p:nvSpPr>
            <p:spPr>
              <a:xfrm>
                <a:off x="959838" y="4729323"/>
                <a:ext cx="119440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Day-ahead market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39FC71C-806A-804D-AEDD-ECC19FEA7FA6}"/>
                  </a:ext>
                </a:extLst>
              </p:cNvPr>
              <p:cNvSpPr txBox="1"/>
              <p:nvPr/>
            </p:nvSpPr>
            <p:spPr>
              <a:xfrm>
                <a:off x="2651695" y="4729323"/>
                <a:ext cx="121580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Real-time market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2EEBF70-1F24-6643-AD6B-FAB53F5F3312}"/>
                  </a:ext>
                </a:extLst>
              </p:cNvPr>
              <p:cNvSpPr txBox="1"/>
              <p:nvPr/>
            </p:nvSpPr>
            <p:spPr>
              <a:xfrm>
                <a:off x="4479723" y="4574506"/>
                <a:ext cx="1713260" cy="9559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/>
                  <a:t>Automatic generation control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15A73D7-D7F3-E447-8095-49CDFD191100}"/>
                  </a:ext>
                </a:extLst>
              </p:cNvPr>
              <p:cNvSpPr txBox="1"/>
              <p:nvPr/>
            </p:nvSpPr>
            <p:spPr>
              <a:xfrm>
                <a:off x="6303819" y="4590822"/>
                <a:ext cx="1562171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Primary frequency control</a:t>
                </a:r>
              </a:p>
            </p:txBody>
          </p:sp>
        </p:grp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F36B6A36-FCA9-CD4A-9C73-1931C3936C3F}"/>
                </a:ext>
              </a:extLst>
            </p:cNvPr>
            <p:cNvSpPr/>
            <p:nvPr/>
          </p:nvSpPr>
          <p:spPr>
            <a:xfrm rot="5400000">
              <a:off x="7390665" y="2675766"/>
              <a:ext cx="2265845" cy="612222"/>
            </a:xfrm>
            <a:prstGeom prst="triangl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A39C7C-9617-374D-A55C-5B79F9ACA947}"/>
                </a:ext>
              </a:extLst>
            </p:cNvPr>
            <p:cNvSpPr txBox="1"/>
            <p:nvPr/>
          </p:nvSpPr>
          <p:spPr>
            <a:xfrm>
              <a:off x="6911237" y="1860174"/>
              <a:ext cx="18022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i="1" dirty="0"/>
                <a:t>Closer to time of energy delivery</a:t>
              </a:r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077B4B14-0B56-F54B-B1A0-0EC961E2E2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932" y="2998282"/>
            <a:ext cx="3555865" cy="382624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2CABDB2-5186-0D49-BD4E-58E97A7299EF}"/>
              </a:ext>
            </a:extLst>
          </p:cNvPr>
          <p:cNvSpPr txBox="1"/>
          <p:nvPr/>
        </p:nvSpPr>
        <p:spPr>
          <a:xfrm>
            <a:off x="3513769" y="3895740"/>
            <a:ext cx="51581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Load prediction allows you to ensure  the availability of generators: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Ones with low ramping capabilities must be scheduled forward.</a:t>
            </a:r>
            <a:r>
              <a:rPr lang="en-US" i="1" dirty="0">
                <a:solidFill>
                  <a:srgbClr val="7030A0"/>
                </a:solidFill>
              </a:rPr>
              <a:t> Think nuclear.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Ones with high ramping capabilities should have fuel available. </a:t>
            </a:r>
            <a:r>
              <a:rPr lang="en-US" i="1" dirty="0">
                <a:solidFill>
                  <a:srgbClr val="7030A0"/>
                </a:solidFill>
              </a:rPr>
              <a:t>Think natural gas.</a:t>
            </a:r>
          </a:p>
        </p:txBody>
      </p:sp>
    </p:spTree>
    <p:extLst>
      <p:ext uri="{BB962C8B-B14F-4D97-AF65-F5344CB8AC3E}">
        <p14:creationId xmlns:p14="http://schemas.microsoft.com/office/powerpoint/2010/main" val="3959586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7EE84B-6E6D-6E4B-8E6A-00579C01F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286753"/>
            <a:ext cx="6172200" cy="354446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F38611A-2A7B-174D-8748-1F481AD13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054"/>
            <a:ext cx="7848600" cy="1325563"/>
          </a:xfrm>
        </p:spPr>
        <p:txBody>
          <a:bodyPr/>
          <a:lstStyle/>
          <a:p>
            <a:pPr algn="ctr"/>
            <a:r>
              <a:rPr lang="en-US" dirty="0"/>
              <a:t>Independent System Operators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2CCE34-235F-D949-B34E-7C2DC5472248}"/>
              </a:ext>
            </a:extLst>
          </p:cNvPr>
          <p:cNvSpPr txBox="1"/>
          <p:nvPr/>
        </p:nvSpPr>
        <p:spPr>
          <a:xfrm>
            <a:off x="6731446" y="4325350"/>
            <a:ext cx="880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source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7480915-F933-B745-AEE7-E9E49F66DA89}"/>
              </a:ext>
            </a:extLst>
          </p:cNvPr>
          <p:cNvSpPr/>
          <p:nvPr/>
        </p:nvSpPr>
        <p:spPr>
          <a:xfrm>
            <a:off x="685800" y="4855284"/>
            <a:ext cx="78486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NYISO: </a:t>
            </a:r>
            <a:r>
              <a:rPr lang="en-US" sz="1600" dirty="0">
                <a:hlinkClick r:id="rId5"/>
              </a:rPr>
              <a:t>http://www.nyiso.com/public/markets_operations/market_data/load_data/index.jsp</a:t>
            </a:r>
            <a:endParaRPr lang="en-US" sz="1600" dirty="0"/>
          </a:p>
          <a:p>
            <a:r>
              <a:rPr lang="en-US" sz="1600" dirty="0"/>
              <a:t>ERCOT: </a:t>
            </a:r>
            <a:r>
              <a:rPr lang="en-US" sz="1600" dirty="0">
                <a:hlinkClick r:id="rId6"/>
              </a:rPr>
              <a:t>http://www.ercot.com/gridinfo/load/load_hist/</a:t>
            </a:r>
            <a:endParaRPr lang="en-US" sz="1600" dirty="0"/>
          </a:p>
          <a:p>
            <a:r>
              <a:rPr lang="en-US" sz="1600" dirty="0"/>
              <a:t>PJM: </a:t>
            </a:r>
            <a:r>
              <a:rPr lang="en-US" sz="1600" dirty="0">
                <a:hlinkClick r:id="rId7"/>
              </a:rPr>
              <a:t>https://www.pjm.com/markets-and-operations/energy.aspx</a:t>
            </a:r>
            <a:endParaRPr lang="en-US" sz="1600" dirty="0"/>
          </a:p>
          <a:p>
            <a:r>
              <a:rPr lang="en-US" sz="1600" dirty="0"/>
              <a:t>ISONE: </a:t>
            </a:r>
            <a:r>
              <a:rPr lang="en-US" sz="1600" dirty="0">
                <a:hlinkClick r:id="rId8"/>
              </a:rPr>
              <a:t>https://www.iso-ne.com/isoexpress/web/reports/load-and-demand</a:t>
            </a:r>
            <a:endParaRPr lang="en-US" sz="1600" dirty="0"/>
          </a:p>
          <a:p>
            <a:r>
              <a:rPr lang="en-US" sz="1600" dirty="0"/>
              <a:t>CAISO: </a:t>
            </a:r>
            <a:r>
              <a:rPr lang="en-US" sz="1600" dirty="0">
                <a:hlinkClick r:id="rId9"/>
              </a:rPr>
              <a:t>http://www.caiso.com/TodaysOutlook/Pages/default.aspx</a:t>
            </a:r>
            <a:endParaRPr lang="en-US" sz="1600" dirty="0"/>
          </a:p>
          <a:p>
            <a:r>
              <a:rPr lang="en-US" sz="1600" dirty="0"/>
              <a:t>MISO: </a:t>
            </a:r>
            <a:r>
              <a:rPr lang="en-US" sz="1600" dirty="0">
                <a:hlinkClick r:id="rId10"/>
              </a:rPr>
              <a:t>https://www.misoenergy.org/markets-and-operations/real-time-displays/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96670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0" y="381000"/>
            <a:ext cx="5257800" cy="1295400"/>
          </a:xfrm>
        </p:spPr>
        <p:txBody>
          <a:bodyPr>
            <a:normAutofit/>
          </a:bodyPr>
          <a:lstStyle/>
          <a:p>
            <a:pPr algn="r"/>
            <a:r>
              <a:rPr lang="en-US" sz="3600"/>
              <a:t>Changing resource mix </a:t>
            </a:r>
            <a:r>
              <a:rPr lang="en-US" sz="3600" dirty="0"/>
              <a:t>of electricity generation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3624942" y="2817912"/>
            <a:ext cx="5480958" cy="3125688"/>
            <a:chOff x="3543300" y="2459337"/>
            <a:chExt cx="5562600" cy="3278088"/>
          </a:xfrm>
        </p:grpSpPr>
        <p:grpSp>
          <p:nvGrpSpPr>
            <p:cNvPr id="6" name="Group 5"/>
            <p:cNvGrpSpPr/>
            <p:nvPr/>
          </p:nvGrpSpPr>
          <p:grpSpPr>
            <a:xfrm>
              <a:off x="3543300" y="2651325"/>
              <a:ext cx="5562600" cy="3086100"/>
              <a:chOff x="3352800" y="3276600"/>
              <a:chExt cx="5562600" cy="3086100"/>
            </a:xfrm>
          </p:grpSpPr>
          <p:pic>
            <p:nvPicPr>
              <p:cNvPr id="1030" name="Picture 6" descr="raph of U.S. utility-scale electric capacity additions and retirements, as explained in the article tex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429000" y="3352800"/>
                <a:ext cx="5486400" cy="30099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" name="Rectangle 4"/>
              <p:cNvSpPr/>
              <p:nvPr/>
            </p:nvSpPr>
            <p:spPr>
              <a:xfrm>
                <a:off x="3352800" y="3276600"/>
                <a:ext cx="4419600" cy="26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>
              <a:off x="3568700" y="2459337"/>
              <a:ext cx="48034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/>
                <a:t>Utility-scale annual additions to generation capacity by source</a:t>
              </a: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81741" y="3212644"/>
            <a:ext cx="322761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27GW capacity addition in 2016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Wind = 8.7 GW,</a:t>
            </a:r>
          </a:p>
          <a:p>
            <a:r>
              <a:rPr lang="en-US" dirty="0"/>
              <a:t>Solar = 7.7 GW,</a:t>
            </a:r>
          </a:p>
          <a:p>
            <a:r>
              <a:rPr lang="en-US" dirty="0"/>
              <a:t>Natural gas = 9 GW.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256339" y="2895600"/>
            <a:ext cx="3507370" cy="2573080"/>
            <a:chOff x="256339" y="3662064"/>
            <a:chExt cx="3507370" cy="2573080"/>
          </a:xfrm>
        </p:grpSpPr>
        <p:sp>
          <p:nvSpPr>
            <p:cNvPr id="12" name="TextBox 11"/>
            <p:cNvSpPr txBox="1"/>
            <p:nvPr/>
          </p:nvSpPr>
          <p:spPr>
            <a:xfrm>
              <a:off x="256339" y="5865812"/>
              <a:ext cx="35073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Distributed (rooftop) solar = 3.4GW</a:t>
              </a:r>
            </a:p>
          </p:txBody>
        </p:sp>
        <p:grpSp>
          <p:nvGrpSpPr>
            <p:cNvPr id="25" name="Group 24"/>
            <p:cNvGrpSpPr/>
            <p:nvPr/>
          </p:nvGrpSpPr>
          <p:grpSpPr>
            <a:xfrm>
              <a:off x="838200" y="4267200"/>
              <a:ext cx="239246" cy="457200"/>
              <a:chOff x="-990600" y="3581400"/>
              <a:chExt cx="315446" cy="537951"/>
            </a:xfrm>
            <a:effectLst/>
          </p:grpSpPr>
          <p:cxnSp>
            <p:nvCxnSpPr>
              <p:cNvPr id="19" name="Straight Connector 18"/>
              <p:cNvCxnSpPr/>
              <p:nvPr/>
            </p:nvCxnSpPr>
            <p:spPr>
              <a:xfrm flipH="1">
                <a:off x="-990600" y="3581400"/>
                <a:ext cx="152400" cy="537951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 flipH="1" flipV="1">
                <a:off x="-838200" y="3581400"/>
                <a:ext cx="163046" cy="397708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TextBox 29"/>
            <p:cNvSpPr txBox="1"/>
            <p:nvPr/>
          </p:nvSpPr>
          <p:spPr>
            <a:xfrm rot="21226987">
              <a:off x="564116" y="3662064"/>
              <a:ext cx="1279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Utility-scale</a:t>
              </a:r>
              <a:endParaRPr lang="en-US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88189" y="318476"/>
            <a:ext cx="4179013" cy="2204799"/>
            <a:chOff x="152400" y="454223"/>
            <a:chExt cx="4179013" cy="2204799"/>
          </a:xfrm>
        </p:grpSpPr>
        <p:sp>
          <p:nvSpPr>
            <p:cNvPr id="4" name="TextBox 3"/>
            <p:cNvSpPr txBox="1"/>
            <p:nvPr/>
          </p:nvSpPr>
          <p:spPr>
            <a:xfrm>
              <a:off x="152400" y="454223"/>
              <a:ext cx="2519279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Electricity generation by source</a:t>
              </a:r>
            </a:p>
          </p:txBody>
        </p:sp>
        <p:pic>
          <p:nvPicPr>
            <p:cNvPr id="1026" name="Picture 2" descr="raph of U.S. electricity generation by energy source, as explained in the article text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96" t="8574" r="397"/>
            <a:stretch/>
          </p:blipFill>
          <p:spPr bwMode="auto">
            <a:xfrm>
              <a:off x="216613" y="745349"/>
              <a:ext cx="4114800" cy="19136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9D045B3-0262-8F49-88A0-8EBBD48334F5}"/>
              </a:ext>
            </a:extLst>
          </p:cNvPr>
          <p:cNvSpPr txBox="1"/>
          <p:nvPr/>
        </p:nvSpPr>
        <p:spPr>
          <a:xfrm>
            <a:off x="222694" y="6414778"/>
            <a:ext cx="8210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 excellent source of data: Energy Information Administration </a:t>
            </a:r>
            <a:r>
              <a:rPr lang="en-US" dirty="0">
                <a:hlinkClick r:id="rId4"/>
              </a:rPr>
              <a:t>https://www.eia.gov/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55356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17111"/>
            <a:ext cx="6179153" cy="4548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56"/>
          <a:stretch/>
        </p:blipFill>
        <p:spPr bwMode="auto">
          <a:xfrm>
            <a:off x="3048000" y="3276600"/>
            <a:ext cx="5442258" cy="3558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4785876"/>
            <a:ext cx="3886200" cy="1462524"/>
          </a:xfrm>
        </p:spPr>
        <p:txBody>
          <a:bodyPr>
            <a:normAutofit/>
          </a:bodyPr>
          <a:lstStyle/>
          <a:p>
            <a:pPr algn="l"/>
            <a:r>
              <a:rPr lang="en-US" sz="3200" dirty="0"/>
              <a:t>Integrating VRE in transmission systems</a:t>
            </a:r>
            <a:br>
              <a:rPr lang="en-US" sz="3200" dirty="0"/>
            </a:b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(Images from NREL, Wikipedia)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D64A59-6CCA-A347-9157-BACF702100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5000" y="381000"/>
            <a:ext cx="3086721" cy="228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627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337" y="543472"/>
            <a:ext cx="3977263" cy="1609628"/>
          </a:xfrm>
        </p:spPr>
        <p:txBody>
          <a:bodyPr>
            <a:noAutofit/>
          </a:bodyPr>
          <a:lstStyle/>
          <a:p>
            <a:pPr algn="l"/>
            <a:r>
              <a:rPr lang="en-US" sz="3600" dirty="0"/>
              <a:t>Rapid adoption of wind and solar</a:t>
            </a:r>
          </a:p>
        </p:txBody>
      </p:sp>
      <p:pic>
        <p:nvPicPr>
          <p:cNvPr id="4098" name="Picture 2" descr="https://16iwyl195vvfgoqu3136p2ly-wpengine.netdna-ssl.com/wp-content/uploads/2018/01/RE_LCOE_2010_2017_IRENA-600x528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59" b="11753"/>
          <a:stretch/>
        </p:blipFill>
        <p:spPr bwMode="auto">
          <a:xfrm>
            <a:off x="234405" y="2276432"/>
            <a:ext cx="4847901" cy="3433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25207" y="5833497"/>
            <a:ext cx="4692842" cy="73866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27GW utility scale capacity addition in 2016:</a:t>
            </a:r>
          </a:p>
          <a:p>
            <a:r>
              <a:rPr lang="en-US" sz="1400" dirty="0"/>
              <a:t>Wind = 8.7 GW, Solar = 7.7 GW, Natural gas = 9 GW.</a:t>
            </a:r>
          </a:p>
          <a:p>
            <a:r>
              <a:rPr lang="en-US" sz="1400" dirty="0"/>
              <a:t>+ Distributed (rooftop) solar = 3.4GW</a:t>
            </a:r>
          </a:p>
        </p:txBody>
      </p:sp>
      <p:pic>
        <p:nvPicPr>
          <p:cNvPr id="13" name="Picture 6" descr="mage result for e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074" y="6202829"/>
            <a:ext cx="590639" cy="590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4057" y="536152"/>
            <a:ext cx="3436537" cy="2542007"/>
          </a:xfrm>
          <a:prstGeom prst="rect">
            <a:avLst/>
          </a:prstGeom>
        </p:spPr>
      </p:pic>
      <p:pic>
        <p:nvPicPr>
          <p:cNvPr id="1028" name="Picture 4" descr="https://pbs.twimg.com/media/DcDMFPNU0AA2cqX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22" r="15955" b="14634"/>
          <a:stretch/>
        </p:blipFill>
        <p:spPr bwMode="auto">
          <a:xfrm>
            <a:off x="5210088" y="3251918"/>
            <a:ext cx="3340504" cy="1163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https://dqbasmyouzti2.cloudfront.net/assets/content/cache/made/content/images/articles/EIA_duck_curve_ramping_periods_1578_780_80.jp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773682" y="4415237"/>
            <a:ext cx="2117289" cy="2066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3266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8679" y="467226"/>
            <a:ext cx="8021021" cy="1082884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Variable renewable energy (VRE)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1"/>
          </p:nvPr>
        </p:nvSpPr>
        <p:spPr>
          <a:xfrm>
            <a:off x="298680" y="1632517"/>
            <a:ext cx="7413493" cy="132778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Uncertain:</a:t>
            </a:r>
            <a:r>
              <a:rPr lang="en-US" sz="2200" i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2200" dirty="0"/>
              <a:t>difficult to forecast in advance</a:t>
            </a:r>
            <a:endParaRPr lang="en-US" sz="2200" i="1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2200" dirty="0"/>
              <a:t>Intermittent:</a:t>
            </a:r>
            <a:r>
              <a:rPr lang="en-US" sz="22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2200" dirty="0"/>
              <a:t>exhibits unpredictable ramps</a:t>
            </a:r>
            <a:endParaRPr lang="en-US" sz="2200" i="1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2200" dirty="0"/>
              <a:t>Non-dispatchable: output is largely uncontrollable</a:t>
            </a:r>
            <a:endParaRPr lang="en-US" sz="2200" i="1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3C7A8D1-C25A-C34E-950C-F041F308C7B6}"/>
              </a:ext>
            </a:extLst>
          </p:cNvPr>
          <p:cNvGrpSpPr/>
          <p:nvPr/>
        </p:nvGrpSpPr>
        <p:grpSpPr>
          <a:xfrm>
            <a:off x="304800" y="3075685"/>
            <a:ext cx="7175976" cy="2931986"/>
            <a:chOff x="367818" y="3075685"/>
            <a:chExt cx="7175976" cy="2931986"/>
          </a:xfrm>
        </p:grpSpPr>
        <p:grpSp>
          <p:nvGrpSpPr>
            <p:cNvPr id="6" name="Group 5"/>
            <p:cNvGrpSpPr/>
            <p:nvPr/>
          </p:nvGrpSpPr>
          <p:grpSpPr>
            <a:xfrm>
              <a:off x="367818" y="3075685"/>
              <a:ext cx="6501576" cy="2931986"/>
              <a:chOff x="38448" y="2321236"/>
              <a:chExt cx="8013213" cy="3498462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1376499" y="2321236"/>
                <a:ext cx="2667000" cy="4406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/>
                  <a:t>Wind generation</a:t>
                </a:r>
                <a:endParaRPr lang="en-US" sz="1200" b="1" dirty="0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5594517" y="2321237"/>
                <a:ext cx="2457144" cy="4406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/>
                  <a:t>Solar generation</a:t>
                </a:r>
                <a:endParaRPr lang="en-US" sz="1200" b="1" dirty="0"/>
              </a:p>
            </p:txBody>
          </p:sp>
          <p:cxnSp>
            <p:nvCxnSpPr>
              <p:cNvPr id="24" name="Straight Arrow Connector 23"/>
              <p:cNvCxnSpPr/>
              <p:nvPr/>
            </p:nvCxnSpPr>
            <p:spPr>
              <a:xfrm flipH="1" flipV="1">
                <a:off x="455718" y="2453592"/>
                <a:ext cx="0" cy="3168837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000000"/>
                </a:solidFill>
                <a:prstDash val="solid"/>
                <a:tailEnd type="arrow" w="lg" len="med"/>
              </a:ln>
              <a:effectLst/>
            </p:spPr>
          </p:cxnSp>
          <p:sp>
            <p:nvSpPr>
              <p:cNvPr id="25" name="TextBox 24"/>
              <p:cNvSpPr txBox="1"/>
              <p:nvPr/>
            </p:nvSpPr>
            <p:spPr>
              <a:xfrm rot="16200000">
                <a:off x="-209290" y="3562065"/>
                <a:ext cx="912746" cy="4172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sz="1600" kern="0">
                    <a:solidFill>
                      <a:srgbClr val="000000"/>
                    </a:solidFill>
                    <a:latin typeface="Arial"/>
                    <a:cs typeface="Times New Roman"/>
                  </a:rPr>
                  <a:t>Power</a:t>
                </a:r>
                <a:endParaRPr lang="en-US" sz="1600" kern="0" dirty="0">
                  <a:solidFill>
                    <a:srgbClr val="000000"/>
                  </a:solidFill>
                  <a:latin typeface="Arial"/>
                  <a:cs typeface="Times New Roman"/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2078876" y="5489181"/>
                <a:ext cx="1217431" cy="3305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sz="1200" kern="0">
                    <a:solidFill>
                      <a:srgbClr val="000000"/>
                    </a:solidFill>
                    <a:latin typeface="Arial"/>
                    <a:cs typeface="Times New Roman"/>
                  </a:rPr>
                  <a:t>Time of day</a:t>
                </a:r>
                <a:endParaRPr lang="en-US" sz="1200" kern="0" dirty="0">
                  <a:solidFill>
                    <a:srgbClr val="000000"/>
                  </a:solidFill>
                  <a:latin typeface="Arial"/>
                  <a:cs typeface="Times New Roman"/>
                </a:endParaRP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6456279" y="5489181"/>
                <a:ext cx="1217431" cy="3305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sz="1200" kern="0">
                    <a:solidFill>
                      <a:srgbClr val="000000"/>
                    </a:solidFill>
                    <a:latin typeface="Arial"/>
                    <a:cs typeface="Times New Roman"/>
                  </a:rPr>
                  <a:t>Time of day</a:t>
                </a:r>
                <a:endParaRPr lang="en-US" sz="1200" kern="0" dirty="0">
                  <a:solidFill>
                    <a:srgbClr val="000000"/>
                  </a:solidFill>
                  <a:latin typeface="Arial"/>
                  <a:cs typeface="Times New Roman"/>
                </a:endParaRPr>
              </a:p>
            </p:txBody>
          </p:sp>
          <p:pic>
            <p:nvPicPr>
              <p:cNvPr id="29" name="Picture 4" descr="http://www.megawattsf.com/images/tehachapi%20wind.jp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093" r="3153" b="7516"/>
              <a:stretch/>
            </p:blipFill>
            <p:spPr bwMode="auto">
              <a:xfrm>
                <a:off x="649283" y="3080598"/>
                <a:ext cx="4076614" cy="233021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13" name="Picture 2" descr="https://hub.globalccsinstitute.com/sites/default/files/publications/books/143773/images/fig_008.jpg">
              <a:extLst>
                <a:ext uri="{FF2B5EF4-FFF2-40B4-BE49-F238E27FC236}">
                  <a16:creationId xmlns:a16="http://schemas.microsoft.com/office/drawing/2014/main" id="{244E6CCD-ED90-3C49-AE43-8E452039435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18" b="4632"/>
            <a:stretch/>
          </p:blipFill>
          <p:spPr bwMode="auto">
            <a:xfrm>
              <a:off x="4572000" y="3583618"/>
              <a:ext cx="2971794" cy="2083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19050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83711</TotalTime>
  <Words>586</Words>
  <Application>Microsoft Macintosh PowerPoint</Application>
  <PresentationFormat>On-screen Show (4:3)</PresentationFormat>
  <Paragraphs>90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Cambria Math</vt:lpstr>
      <vt:lpstr>Times New Roman</vt:lpstr>
      <vt:lpstr>Office Theme</vt:lpstr>
      <vt:lpstr>Lecture 2.1: Wrapping up load prediction.</vt:lpstr>
      <vt:lpstr>Using neural networks + what you learned in Part 1, we will cover:</vt:lpstr>
      <vt:lpstr>Power Grid: Overview</vt:lpstr>
      <vt:lpstr>Why predict load?</vt:lpstr>
      <vt:lpstr>Independent System Operators</vt:lpstr>
      <vt:lpstr>Changing resource mix of electricity generation</vt:lpstr>
      <vt:lpstr>Integrating VRE in transmission systems (Images from NREL, Wikipedia)</vt:lpstr>
      <vt:lpstr>Rapid adoption of wind and solar</vt:lpstr>
      <vt:lpstr>Variable renewable energy (VRE)</vt:lpstr>
      <vt:lpstr>Predict, schedule, balance</vt:lpstr>
      <vt:lpstr>Look at current operating conditions</vt:lpstr>
    </vt:vector>
  </TitlesOfParts>
  <Company>California Institute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Applications of optimization to power systems and electricity markets</dc:title>
  <dc:creator>Subhonmesh Bose</dc:creator>
  <cp:lastModifiedBy>Bose, Subhonmesh</cp:lastModifiedBy>
  <cp:revision>2876</cp:revision>
  <cp:lastPrinted>2015-03-02T03:44:49Z</cp:lastPrinted>
  <dcterms:created xsi:type="dcterms:W3CDTF">2013-05-14T17:47:07Z</dcterms:created>
  <dcterms:modified xsi:type="dcterms:W3CDTF">2018-11-09T01:52:02Z</dcterms:modified>
</cp:coreProperties>
</file>

<file path=docProps/thumbnail.jpeg>
</file>